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325" r:id="rId5"/>
    <p:sldId id="340" r:id="rId6"/>
    <p:sldId id="341" r:id="rId7"/>
    <p:sldId id="326" r:id="rId8"/>
    <p:sldId id="342" r:id="rId9"/>
    <p:sldId id="344" r:id="rId10"/>
    <p:sldId id="343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71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2" r:id="rId27"/>
    <p:sldId id="273" r:id="rId28"/>
    <p:sldId id="33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204" autoAdjust="0"/>
    <p:restoredTop sz="94205" autoAdjust="0"/>
  </p:normalViewPr>
  <p:slideViewPr>
    <p:cSldViewPr snapToGrid="0">
      <p:cViewPr varScale="1">
        <p:scale>
          <a:sx n="64" d="100"/>
          <a:sy n="64" d="100"/>
        </p:scale>
        <p:origin x="-740" y="-60"/>
      </p:cViewPr>
      <p:guideLst>
        <p:guide orient="horz" pos="384"/>
        <p:guide pos="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pPr/>
              <a:t>5/4/2024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pPr/>
              <a:t>5/4/2024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xmlns="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anchor="ctr"/>
          <a:lstStyle>
            <a:lvl1pPr algn="ctr">
              <a:defRPr sz="60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/>
          <a:lstStyle>
            <a:lvl1pPr algn="ctr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xmlns="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xmlns="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xmlns="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xmlns="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xmlns="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0410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/>
          <a:lstStyle>
            <a:lvl1pPr algn="l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xmlns="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xmlns="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xmlns="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xmlns="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xmlns="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xmlns="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xmlns="" val="2333783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xmlns="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xmlns="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xmlns="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xmlns="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xmlns="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493116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6626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xmlns="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anchor="ctr"/>
          <a:lstStyle>
            <a:lvl1pPr marL="0" indent="0" algn="ctr">
              <a:buNone/>
              <a:defRPr sz="20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19110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7739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it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anchor="ctr"/>
          <a:lstStyle>
            <a:lvl1pPr algn="ctr">
              <a:defRPr sz="48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003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/>
          <a:lstStyle>
            <a:lvl1pPr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/>
          <a:lstStyle>
            <a:lvl1pPr algn="ctr"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64184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/>
          <a:lstStyle>
            <a:lvl1pPr marL="0" indent="0" algn="l">
              <a:buNone/>
              <a:defRPr sz="2000" cap="all" spc="200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anchor="b"/>
          <a:lstStyle>
            <a:lvl1pPr algn="l">
              <a:lnSpc>
                <a:spcPts val="5200"/>
              </a:lnSpc>
              <a:defRPr sz="360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061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xmlns="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xmlns="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xmlns="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xmlns="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xmlns="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xmlns="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xmlns="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080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xmlns="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xmlns="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xmlns="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xmlns="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xmlns="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xmlns="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xmlns="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xmlns="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xmlns="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xmlns="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xmlns="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xmlns="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xmlns="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xmlns="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xmlns="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xmlns="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xmlns="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xmlns="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xmlns="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417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42952" y="1451496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53" r:id="rId12"/>
    <p:sldLayoutId id="2147483671" r:id="rId13"/>
    <p:sldLayoutId id="2147483672" r:id="rId14"/>
    <p:sldLayoutId id="2147483673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7.xml"/><Relationship Id="rId1" Type="http://schemas.openxmlformats.org/officeDocument/2006/relationships/audio" Target="../media/audio10.wav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7.xml"/><Relationship Id="rId1" Type="http://schemas.openxmlformats.org/officeDocument/2006/relationships/audio" Target="../media/audio11.wav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7.xml"/><Relationship Id="rId1" Type="http://schemas.openxmlformats.org/officeDocument/2006/relationships/audio" Target="../media/audio12.wav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7.xml"/><Relationship Id="rId1" Type="http://schemas.openxmlformats.org/officeDocument/2006/relationships/audio" Target="../media/audio13.wav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7.xml"/><Relationship Id="rId1" Type="http://schemas.openxmlformats.org/officeDocument/2006/relationships/audio" Target="../media/audio14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7.xml"/><Relationship Id="rId1" Type="http://schemas.openxmlformats.org/officeDocument/2006/relationships/audio" Target="../media/audio15.wav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7.xml"/><Relationship Id="rId1" Type="http://schemas.openxmlformats.org/officeDocument/2006/relationships/audio" Target="../media/audio16.wav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7.xml"/><Relationship Id="rId1" Type="http://schemas.openxmlformats.org/officeDocument/2006/relationships/audio" Target="../media/audio17.wav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7.xml"/><Relationship Id="rId1" Type="http://schemas.openxmlformats.org/officeDocument/2006/relationships/audio" Target="../media/audio18.wav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7.xml"/><Relationship Id="rId1" Type="http://schemas.openxmlformats.org/officeDocument/2006/relationships/audio" Target="../media/audio19.wav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7.xml"/><Relationship Id="rId1" Type="http://schemas.openxmlformats.org/officeDocument/2006/relationships/audio" Target="../media/audio2.wav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7.xml"/><Relationship Id="rId1" Type="http://schemas.openxmlformats.org/officeDocument/2006/relationships/audio" Target="../media/audio20.wav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7.xml"/><Relationship Id="rId1" Type="http://schemas.openxmlformats.org/officeDocument/2006/relationships/audio" Target="../media/audio21.wav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7.xml"/><Relationship Id="rId1" Type="http://schemas.openxmlformats.org/officeDocument/2006/relationships/audio" Target="../media/audio22.wav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7.xml"/><Relationship Id="rId1" Type="http://schemas.openxmlformats.org/officeDocument/2006/relationships/audio" Target="../media/audio23.wav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7.xml"/><Relationship Id="rId1" Type="http://schemas.openxmlformats.org/officeDocument/2006/relationships/audio" Target="../media/audio24.wav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15.xml"/><Relationship Id="rId1" Type="http://schemas.openxmlformats.org/officeDocument/2006/relationships/audio" Target="../media/audio25.wav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audio" Target="../media/audio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wav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7.xml"/><Relationship Id="rId1" Type="http://schemas.openxmlformats.org/officeDocument/2006/relationships/audio" Target="../media/audio5.wav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7.xml"/><Relationship Id="rId1" Type="http://schemas.openxmlformats.org/officeDocument/2006/relationships/audio" Target="../media/audio6.wav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7.xml"/><Relationship Id="rId1" Type="http://schemas.openxmlformats.org/officeDocument/2006/relationships/audio" Target="../media/audio7.wav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7.xml"/><Relationship Id="rId1" Type="http://schemas.openxmlformats.org/officeDocument/2006/relationships/audio" Target="../media/audio8.wav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7.xml"/><Relationship Id="rId1" Type="http://schemas.openxmlformats.org/officeDocument/2006/relationships/audio" Target="../media/audio9.wav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373217"/>
            <a:ext cx="10515600" cy="765313"/>
          </a:xfrm>
        </p:spPr>
        <p:txBody>
          <a:bodyPr/>
          <a:lstStyle/>
          <a:p>
            <a:r>
              <a:rPr lang="en-US" sz="4800" dirty="0">
                <a:latin typeface="Arial Black" pitchFamily="34" charset="0"/>
              </a:rPr>
              <a:t>Corona virus analysis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xmlns="" id="{A1307D8B-2864-21B6-1CE1-B605F2928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5889577"/>
            <a:ext cx="9144000" cy="356616"/>
          </a:xfrm>
        </p:spPr>
        <p:txBody>
          <a:bodyPr/>
          <a:lstStyle/>
          <a:p>
            <a:r>
              <a:rPr lang="en-US" sz="2000" dirty="0">
                <a:latin typeface="Bahnschrift" pitchFamily="34" charset="0"/>
                <a:ea typeface="Adobe Gothic Std B" panose="020B0800000000000000" pitchFamily="34" charset="-128"/>
              </a:rPr>
              <a:t>Presenting by </a:t>
            </a:r>
          </a:p>
          <a:p>
            <a:r>
              <a:rPr lang="en-US" sz="2000" dirty="0" smtClean="0">
                <a:latin typeface="Bahnschrift" pitchFamily="34" charset="0"/>
                <a:ea typeface="Adobe Gothic Std B" panose="020B0800000000000000" pitchFamily="34" charset="-128"/>
              </a:rPr>
              <a:t>SHRIYA K​</a:t>
            </a:r>
            <a:endParaRPr lang="en-US" sz="2000" dirty="0">
              <a:latin typeface="Bahnschrift" pitchFamily="34" charset="0"/>
              <a:ea typeface="Adobe Gothic Std B" panose="020B0800000000000000" pitchFamily="34" charset="-128"/>
            </a:endParaRPr>
          </a:p>
        </p:txBody>
      </p:sp>
      <p:pic>
        <p:nvPicPr>
          <p:cNvPr id="1028" name="Picture 4" descr="COVID-19: Karnataka's temple circuit ...">
            <a:extLst>
              <a:ext uri="{FF2B5EF4-FFF2-40B4-BE49-F238E27FC236}">
                <a16:creationId xmlns:a16="http://schemas.microsoft.com/office/drawing/2014/main" xmlns="" id="{9A013EA1-9472-7948-7917-C5ECBE123B5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 bwMode="auto">
          <a:xfrm>
            <a:off x="2782957" y="506896"/>
            <a:ext cx="6669156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~PP99.WAV">
            <a:hlinkClick r:id="" action="ppaction://media"/>
          </p:cNvPr>
          <p:cNvPicPr>
            <a:picLocks noRot="1" noChangeAspect="1"/>
          </p:cNvPicPr>
          <p:nvPr>
            <a:wavAudioFile r:embed="rId1" name="~PP99.WAV"/>
          </p:nvPr>
        </p:nvPicPr>
        <p:blipFill>
          <a:blip r:embed="rId4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55215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Tm="12847">
        <p159:morph option="byObject"/>
      </p:transition>
    </mc:Choice>
    <mc:Fallback>
      <p:transition spd="slow" advTm="128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4690C02-42EA-1019-E513-63DF366E07EF}"/>
              </a:ext>
            </a:extLst>
          </p:cNvPr>
          <p:cNvSpPr/>
          <p:nvPr/>
        </p:nvSpPr>
        <p:spPr>
          <a:xfrm>
            <a:off x="961032" y="916632"/>
            <a:ext cx="46618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Check total number of rows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4ED8758-6E64-FA8A-052F-911391876CDD}"/>
              </a:ext>
            </a:extLst>
          </p:cNvPr>
          <p:cNvSpPr/>
          <p:nvPr/>
        </p:nvSpPr>
        <p:spPr>
          <a:xfrm>
            <a:off x="1184564" y="2140527"/>
            <a:ext cx="8354291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C1E3281-FDC7-DEA2-C163-5D18A0484F50}"/>
              </a:ext>
            </a:extLst>
          </p:cNvPr>
          <p:cNvSpPr/>
          <p:nvPr/>
        </p:nvSpPr>
        <p:spPr>
          <a:xfrm>
            <a:off x="1162878" y="2007705"/>
            <a:ext cx="8438322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COUNT(*)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total_rows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FROM [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dbo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].[Corona Virus Dataset];</a:t>
            </a:r>
          </a:p>
          <a:p>
            <a:pPr algn="ctr"/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ADE56C3-6068-4AD5-E9B5-6A1EE71C5F87}"/>
              </a:ext>
            </a:extLst>
          </p:cNvPr>
          <p:cNvSpPr/>
          <p:nvPr/>
        </p:nvSpPr>
        <p:spPr>
          <a:xfrm>
            <a:off x="1309255" y="2982191"/>
            <a:ext cx="4312227" cy="257694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0ED8AB9-9721-2FD9-B49A-84FE4FF562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5179" r="52686"/>
          <a:stretch/>
        </p:blipFill>
        <p:spPr>
          <a:xfrm>
            <a:off x="1644424" y="3201069"/>
            <a:ext cx="3673659" cy="2113150"/>
          </a:xfrm>
          <a:prstGeom prst="rect">
            <a:avLst/>
          </a:prstGeom>
        </p:spPr>
      </p:pic>
      <p:pic>
        <p:nvPicPr>
          <p:cNvPr id="10" name="~PP68.WAV">
            <a:hlinkClick r:id="" action="ppaction://media"/>
          </p:cNvPr>
          <p:cNvPicPr>
            <a:picLocks noRot="1" noChangeAspect="1"/>
          </p:cNvPicPr>
          <p:nvPr>
            <a:wavAudioFile r:embed="rId1" name="~PP68.WAV"/>
          </p:nvPr>
        </p:nvPicPr>
        <p:blipFill>
          <a:blip r:embed="rId4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0249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9252">
        <p14:switch dir="r"/>
      </p:transition>
    </mc:Choice>
    <mc:Fallback>
      <p:transition spd="slow" advTm="92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4690C02-42EA-1019-E513-63DF366E07EF}"/>
              </a:ext>
            </a:extLst>
          </p:cNvPr>
          <p:cNvSpPr/>
          <p:nvPr/>
        </p:nvSpPr>
        <p:spPr>
          <a:xfrm>
            <a:off x="351490" y="762744"/>
            <a:ext cx="620394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4.Check what is </a:t>
            </a:r>
            <a:r>
              <a:rPr lang="en-US" sz="2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start_date</a:t>
            </a:r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en-US" sz="2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end_date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4ED8758-6E64-FA8A-052F-911391876CDD}"/>
              </a:ext>
            </a:extLst>
          </p:cNvPr>
          <p:cNvSpPr/>
          <p:nvPr/>
        </p:nvSpPr>
        <p:spPr>
          <a:xfrm>
            <a:off x="1184564" y="2140527"/>
            <a:ext cx="3512127" cy="14339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C1E3281-FDC7-DEA2-C163-5D18A0484F50}"/>
              </a:ext>
            </a:extLst>
          </p:cNvPr>
          <p:cNvSpPr/>
          <p:nvPr/>
        </p:nvSpPr>
        <p:spPr>
          <a:xfrm>
            <a:off x="1354103" y="2290227"/>
            <a:ext cx="3173048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</a:t>
            </a:r>
          </a:p>
          <a:p>
            <a:pPr algn="just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MIN(Date)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start_date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pPr algn="just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MAX(Date)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end_date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 [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dbo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].[Corona Virus Dataset]</a:t>
            </a:r>
          </a:p>
          <a:p>
            <a:pPr algn="just"/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ADE56C3-6068-4AD5-E9B5-6A1EE71C5F87}"/>
              </a:ext>
            </a:extLst>
          </p:cNvPr>
          <p:cNvSpPr/>
          <p:nvPr/>
        </p:nvSpPr>
        <p:spPr>
          <a:xfrm>
            <a:off x="6096000" y="1972906"/>
            <a:ext cx="4585855" cy="257694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7FA97B-E2E1-733D-7EC8-4D96B43C0D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2426" r="4180"/>
          <a:stretch/>
        </p:blipFill>
        <p:spPr>
          <a:xfrm>
            <a:off x="6328679" y="2206487"/>
            <a:ext cx="4120496" cy="2090554"/>
          </a:xfrm>
          <a:prstGeom prst="rect">
            <a:avLst/>
          </a:prstGeom>
        </p:spPr>
      </p:pic>
      <p:pic>
        <p:nvPicPr>
          <p:cNvPr id="10" name="~PP630.WAV">
            <a:hlinkClick r:id="" action="ppaction://media"/>
          </p:cNvPr>
          <p:cNvPicPr>
            <a:picLocks noRot="1" noChangeAspect="1"/>
          </p:cNvPicPr>
          <p:nvPr>
            <a:wavAudioFile r:embed="rId1" name="~PP630.WAV"/>
          </p:nvPr>
        </p:nvPicPr>
        <p:blipFill>
          <a:blip r:embed="rId4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6856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11230">
        <p14:switch dir="r"/>
      </p:transition>
    </mc:Choice>
    <mc:Fallback>
      <p:transition spd="slow" advTm="112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4690C02-42EA-1019-E513-63DF366E07EF}"/>
              </a:ext>
            </a:extLst>
          </p:cNvPr>
          <p:cNvSpPr/>
          <p:nvPr/>
        </p:nvSpPr>
        <p:spPr>
          <a:xfrm>
            <a:off x="526814" y="832477"/>
            <a:ext cx="580800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5.Number of month present in dataset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4ED8758-6E64-FA8A-052F-911391876CDD}"/>
              </a:ext>
            </a:extLst>
          </p:cNvPr>
          <p:cNvSpPr/>
          <p:nvPr/>
        </p:nvSpPr>
        <p:spPr>
          <a:xfrm>
            <a:off x="1184565" y="2140527"/>
            <a:ext cx="5257799" cy="60267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C1E3281-FDC7-DEA2-C163-5D18A0484F50}"/>
              </a:ext>
            </a:extLst>
          </p:cNvPr>
          <p:cNvSpPr/>
          <p:nvPr/>
        </p:nvSpPr>
        <p:spPr>
          <a:xfrm>
            <a:off x="964095" y="1782718"/>
            <a:ext cx="6440557" cy="10772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COUNT(DISTINCT MONTH(Date))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num_months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[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dbo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].[Corona Virus Dataset];</a:t>
            </a: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ADE56C3-6068-4AD5-E9B5-6A1EE71C5F87}"/>
              </a:ext>
            </a:extLst>
          </p:cNvPr>
          <p:cNvSpPr/>
          <p:nvPr/>
        </p:nvSpPr>
        <p:spPr>
          <a:xfrm>
            <a:off x="4325330" y="3337016"/>
            <a:ext cx="4312227" cy="257694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5F71492-DFE9-78F1-1D0D-8716DC6C64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57" t="66936" r="38802"/>
          <a:stretch/>
        </p:blipFill>
        <p:spPr>
          <a:xfrm>
            <a:off x="4429690" y="3725961"/>
            <a:ext cx="4073478" cy="1750908"/>
          </a:xfrm>
          <a:prstGeom prst="rect">
            <a:avLst/>
          </a:prstGeom>
        </p:spPr>
      </p:pic>
      <p:pic>
        <p:nvPicPr>
          <p:cNvPr id="10" name="~PP1161.WAV">
            <a:hlinkClick r:id="" action="ppaction://media"/>
          </p:cNvPr>
          <p:cNvPicPr>
            <a:picLocks noRot="1" noChangeAspect="1"/>
          </p:cNvPicPr>
          <p:nvPr>
            <a:wavAudioFile r:embed="rId1" name="~PP1161.WAV"/>
          </p:nvPr>
        </p:nvPicPr>
        <p:blipFill>
          <a:blip r:embed="rId4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11618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9005">
        <p14:switch dir="r"/>
      </p:transition>
    </mc:Choice>
    <mc:Fallback>
      <p:transition spd="slow" advTm="90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4690C02-42EA-1019-E513-63DF366E07EF}"/>
              </a:ext>
            </a:extLst>
          </p:cNvPr>
          <p:cNvSpPr/>
          <p:nvPr/>
        </p:nvSpPr>
        <p:spPr>
          <a:xfrm>
            <a:off x="557370" y="684704"/>
            <a:ext cx="84930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Find monthly average for confirmed,deaths,recovered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4ED8758-6E64-FA8A-052F-911391876CDD}"/>
              </a:ext>
            </a:extLst>
          </p:cNvPr>
          <p:cNvSpPr/>
          <p:nvPr/>
        </p:nvSpPr>
        <p:spPr>
          <a:xfrm>
            <a:off x="159325" y="2395330"/>
            <a:ext cx="5766955" cy="33494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C1E3281-FDC7-DEA2-C163-5D18A0484F50}"/>
              </a:ext>
            </a:extLst>
          </p:cNvPr>
          <p:cNvSpPr/>
          <p:nvPr/>
        </p:nvSpPr>
        <p:spPr>
          <a:xfrm>
            <a:off x="205026" y="2365513"/>
            <a:ext cx="5884047" cy="42780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FORMAT(Date, '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yyyy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-MM') AS month,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AVG(CAST(Confirmed AS INT))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monthly_average_confirmed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AVG(CAST(deaths AS INT))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monthly_average_deaths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AVG(CAST(recovered AS INT))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monthly_avg_recovered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[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dbo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].[Corona Virus Dataset] 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GROUP BY 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FORMAT(Date, '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yyyy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-MM')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 BY 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month;</a:t>
            </a: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ADE56C3-6068-4AD5-E9B5-6A1EE71C5F87}"/>
              </a:ext>
            </a:extLst>
          </p:cNvPr>
          <p:cNvSpPr/>
          <p:nvPr/>
        </p:nvSpPr>
        <p:spPr>
          <a:xfrm>
            <a:off x="6291765" y="2294414"/>
            <a:ext cx="5548745" cy="353295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A794282-9672-A668-2E91-2BC7C2BAD6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0454" r="2580" b="18939"/>
          <a:stretch/>
        </p:blipFill>
        <p:spPr>
          <a:xfrm>
            <a:off x="6429912" y="2479220"/>
            <a:ext cx="5207906" cy="3121480"/>
          </a:xfrm>
          <a:prstGeom prst="rect">
            <a:avLst/>
          </a:prstGeom>
        </p:spPr>
      </p:pic>
      <p:pic>
        <p:nvPicPr>
          <p:cNvPr id="10" name="~PP1849.WAV">
            <a:hlinkClick r:id="" action="ppaction://media"/>
          </p:cNvPr>
          <p:cNvPicPr>
            <a:picLocks noRot="1" noChangeAspect="1"/>
          </p:cNvPicPr>
          <p:nvPr>
            <a:wavAudioFile r:embed="rId1" name="~PP1849.WAV"/>
          </p:nvPr>
        </p:nvPicPr>
        <p:blipFill>
          <a:blip r:embed="rId4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93160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9269">
        <p14:switch dir="r"/>
      </p:transition>
    </mc:Choice>
    <mc:Fallback>
      <p:transition spd="slow" advTm="92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4690C02-42EA-1019-E513-63DF366E07EF}"/>
              </a:ext>
            </a:extLst>
          </p:cNvPr>
          <p:cNvSpPr/>
          <p:nvPr/>
        </p:nvSpPr>
        <p:spPr>
          <a:xfrm>
            <a:off x="655572" y="345636"/>
            <a:ext cx="107821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7. Find most frequent value for confirmed,deaths,recovered each month.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4ED8758-6E64-FA8A-052F-911391876CDD}"/>
              </a:ext>
            </a:extLst>
          </p:cNvPr>
          <p:cNvSpPr/>
          <p:nvPr/>
        </p:nvSpPr>
        <p:spPr>
          <a:xfrm>
            <a:off x="118859" y="1290490"/>
            <a:ext cx="11591696" cy="516428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C1E3281-FDC7-DEA2-C163-5D18A0484F50}"/>
              </a:ext>
            </a:extLst>
          </p:cNvPr>
          <p:cNvSpPr/>
          <p:nvPr/>
        </p:nvSpPr>
        <p:spPr>
          <a:xfrm>
            <a:off x="118859" y="1348800"/>
            <a:ext cx="11577785" cy="48320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 </a:t>
            </a:r>
            <a:r>
              <a:rPr lang="en-US" sz="1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MonthlyCounts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AS (</a:t>
            </a:r>
          </a:p>
          <a:p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SELECT </a:t>
            </a:r>
          </a:p>
          <a:p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YEAR(Date) AS year,</a:t>
            </a:r>
          </a:p>
          <a:p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MONTH(Date) AS month,</a:t>
            </a:r>
          </a:p>
          <a:p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confirmed,</a:t>
            </a:r>
          </a:p>
          <a:p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deaths,</a:t>
            </a:r>
          </a:p>
          <a:p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recovered,</a:t>
            </a:r>
          </a:p>
          <a:p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ROW_NUMBER() OVER (PARTITION BY YEAR(Date), MONTH(Date), confirmed, deaths, recovered ORDER BY COUNT(*) DESC) AS </a:t>
            </a:r>
            <a:r>
              <a:rPr lang="en-US" sz="1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rn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FROM  [</a:t>
            </a:r>
            <a:r>
              <a:rPr lang="en-US" sz="1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dbo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].[Corona Virus Dataset] </a:t>
            </a:r>
          </a:p>
          <a:p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GROUP BY YEAR(Date), MONTH(Date), confirmed, deaths, recovered</a:t>
            </a:r>
          </a:p>
          <a:p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</a:t>
            </a:r>
          </a:p>
          <a:p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year,</a:t>
            </a:r>
          </a:p>
          <a:p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month,</a:t>
            </a:r>
          </a:p>
          <a:p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confirmed,</a:t>
            </a:r>
          </a:p>
          <a:p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deaths,</a:t>
            </a:r>
          </a:p>
          <a:p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recovered</a:t>
            </a:r>
          </a:p>
          <a:p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</a:t>
            </a:r>
            <a:r>
              <a:rPr lang="en-US" sz="1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MonthlyCounts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 </a:t>
            </a:r>
            <a:r>
              <a:rPr lang="en-US" sz="1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rn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1;</a:t>
            </a:r>
          </a:p>
          <a:p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~PP2552.WAV">
            <a:hlinkClick r:id="" action="ppaction://media"/>
          </p:cNvPr>
          <p:cNvPicPr>
            <a:picLocks noRot="1" noChangeAspect="1"/>
          </p:cNvPicPr>
          <p:nvPr>
            <a:wavAudioFile r:embed="rId1" name="~PP2552.WAV"/>
          </p:nvPr>
        </p:nvPicPr>
        <p:blipFill>
          <a:blip r:embed="rId3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47114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6097">
        <p14:switch dir="r"/>
      </p:transition>
    </mc:Choice>
    <mc:Fallback>
      <p:transition spd="slow" advTm="60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C9F49D9-C010-16B5-4E15-9A14DD5C84C3}"/>
              </a:ext>
            </a:extLst>
          </p:cNvPr>
          <p:cNvSpPr/>
          <p:nvPr/>
        </p:nvSpPr>
        <p:spPr>
          <a:xfrm>
            <a:off x="1987827" y="1364371"/>
            <a:ext cx="6003234" cy="52993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41A9B63-A9E7-3D33-0956-CD3942F2B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57586" y="1700185"/>
            <a:ext cx="4291445" cy="48093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2EBB81E-F5B2-98FB-9B9C-7C341F43624C}"/>
              </a:ext>
            </a:extLst>
          </p:cNvPr>
          <p:cNvSpPr/>
          <p:nvPr/>
        </p:nvSpPr>
        <p:spPr>
          <a:xfrm>
            <a:off x="988609" y="629381"/>
            <a:ext cx="218040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7: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~PP862.WAV">
            <a:hlinkClick r:id="" action="ppaction://media"/>
          </p:cNvPr>
          <p:cNvPicPr>
            <a:picLocks noRot="1" noChangeAspect="1"/>
          </p:cNvPicPr>
          <p:nvPr>
            <a:wavAudioFile r:embed="rId1" name="~PP862.WAV"/>
          </p:nvPr>
        </p:nvPicPr>
        <p:blipFill>
          <a:blip r:embed="rId4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64817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4039">
        <p14:switch dir="r"/>
      </p:transition>
    </mc:Choice>
    <mc:Fallback>
      <p:transition spd="slow" advTm="40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4690C02-42EA-1019-E513-63DF366E07EF}"/>
              </a:ext>
            </a:extLst>
          </p:cNvPr>
          <p:cNvSpPr/>
          <p:nvPr/>
        </p:nvSpPr>
        <p:spPr>
          <a:xfrm>
            <a:off x="226424" y="565316"/>
            <a:ext cx="996138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8.F</a:t>
            </a:r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 minimum values for confirmed,deaths,recovered per month</a:t>
            </a:r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4ED8758-6E64-FA8A-052F-911391876CDD}"/>
              </a:ext>
            </a:extLst>
          </p:cNvPr>
          <p:cNvSpPr/>
          <p:nvPr/>
        </p:nvSpPr>
        <p:spPr>
          <a:xfrm>
            <a:off x="1184566" y="2140527"/>
            <a:ext cx="3605644" cy="34082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C1E3281-FDC7-DEA2-C163-5D18A0484F50}"/>
              </a:ext>
            </a:extLst>
          </p:cNvPr>
          <p:cNvSpPr/>
          <p:nvPr/>
        </p:nvSpPr>
        <p:spPr>
          <a:xfrm>
            <a:off x="1309255" y="2140527"/>
            <a:ext cx="3341492" cy="35394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YEAR(Date) AS year,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MIN(confirmed)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min_confirmed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MIN(deaths)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min_deaths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MIN(recovered)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min_recovered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[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dbo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].[Corona Virus Dataset]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 BY 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YEAR(Date)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 BY 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YEAR(Date) ASC;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98FB57B-2CDD-014E-6A98-1F83A4E13808}"/>
              </a:ext>
            </a:extLst>
          </p:cNvPr>
          <p:cNvSpPr/>
          <p:nvPr/>
        </p:nvSpPr>
        <p:spPr>
          <a:xfrm>
            <a:off x="6238181" y="2523634"/>
            <a:ext cx="4312227" cy="257694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0121274-4338-25B0-CE3A-3D402ACD8E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2841"/>
          <a:stretch/>
        </p:blipFill>
        <p:spPr>
          <a:xfrm>
            <a:off x="6392485" y="2752053"/>
            <a:ext cx="4003617" cy="2185166"/>
          </a:xfrm>
          <a:prstGeom prst="rect">
            <a:avLst/>
          </a:prstGeom>
        </p:spPr>
      </p:pic>
      <p:pic>
        <p:nvPicPr>
          <p:cNvPr id="8" name="~PP1347.WAV">
            <a:hlinkClick r:id="" action="ppaction://media"/>
          </p:cNvPr>
          <p:cNvPicPr>
            <a:picLocks noRot="1" noChangeAspect="1"/>
          </p:cNvPicPr>
          <p:nvPr>
            <a:wavAudioFile r:embed="rId1" name="~PP1347.WAV"/>
          </p:nvPr>
        </p:nvPicPr>
        <p:blipFill>
          <a:blip r:embed="rId4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99836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18973">
        <p14:switch dir="r"/>
      </p:transition>
    </mc:Choice>
    <mc:Fallback>
      <p:transition spd="slow" advTm="189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4690C02-42EA-1019-E513-63DF366E07EF}"/>
              </a:ext>
            </a:extLst>
          </p:cNvPr>
          <p:cNvSpPr/>
          <p:nvPr/>
        </p:nvSpPr>
        <p:spPr>
          <a:xfrm>
            <a:off x="388872" y="754182"/>
            <a:ext cx="967508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9.Find maximum values  of confirmed,deaths</a:t>
            </a:r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,recovered per year</a:t>
            </a:r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4ED8758-6E64-FA8A-052F-911391876CDD}"/>
              </a:ext>
            </a:extLst>
          </p:cNvPr>
          <p:cNvSpPr/>
          <p:nvPr/>
        </p:nvSpPr>
        <p:spPr>
          <a:xfrm>
            <a:off x="1635283" y="2185012"/>
            <a:ext cx="4114799" cy="298219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C1E3281-FDC7-DEA2-C163-5D18A0484F50}"/>
              </a:ext>
            </a:extLst>
          </p:cNvPr>
          <p:cNvSpPr/>
          <p:nvPr/>
        </p:nvSpPr>
        <p:spPr>
          <a:xfrm>
            <a:off x="1724262" y="2350716"/>
            <a:ext cx="3411703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YEAR(Date) AS year,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MAX(confirmed)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max_confirmed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MAX(deaths)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max_deaths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MAX(recovered)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max_recovered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[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dbo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].[Corona Virus Dataset]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 BY 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YEAR(Date)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 BY 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YEAR(Date) ASC;</a:t>
            </a: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ADE56C3-6068-4AD5-E9B5-6A1EE71C5F87}"/>
              </a:ext>
            </a:extLst>
          </p:cNvPr>
          <p:cNvSpPr/>
          <p:nvPr/>
        </p:nvSpPr>
        <p:spPr>
          <a:xfrm>
            <a:off x="6551621" y="2353637"/>
            <a:ext cx="4312227" cy="257694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6BB4D06-9BD1-A7E5-0934-72F971FCB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4452"/>
          <a:stretch/>
        </p:blipFill>
        <p:spPr>
          <a:xfrm>
            <a:off x="6679516" y="2633848"/>
            <a:ext cx="4056436" cy="1976763"/>
          </a:xfrm>
          <a:prstGeom prst="rect">
            <a:avLst/>
          </a:prstGeom>
        </p:spPr>
      </p:pic>
      <p:pic>
        <p:nvPicPr>
          <p:cNvPr id="10" name="~PP1956.WAV">
            <a:hlinkClick r:id="" action="ppaction://media"/>
          </p:cNvPr>
          <p:cNvPicPr>
            <a:picLocks noRot="1" noChangeAspect="1"/>
          </p:cNvPicPr>
          <p:nvPr>
            <a:wavAudioFile r:embed="rId1" name="~PP1956.WAV"/>
          </p:nvPr>
        </p:nvPicPr>
        <p:blipFill>
          <a:blip r:embed="rId4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50667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9222">
        <p14:switch dir="r"/>
      </p:transition>
    </mc:Choice>
    <mc:Fallback>
      <p:transition spd="slow" advTm="92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4690C02-42EA-1019-E513-63DF366E07EF}"/>
              </a:ext>
            </a:extLst>
          </p:cNvPr>
          <p:cNvSpPr/>
          <p:nvPr/>
        </p:nvSpPr>
        <p:spPr>
          <a:xfrm>
            <a:off x="105910" y="454967"/>
            <a:ext cx="107324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10.The total number o</a:t>
            </a:r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 case of confirmed,deaths,recovered each month</a:t>
            </a:r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4ED8758-6E64-FA8A-052F-911391876CDD}"/>
              </a:ext>
            </a:extLst>
          </p:cNvPr>
          <p:cNvSpPr/>
          <p:nvPr/>
        </p:nvSpPr>
        <p:spPr>
          <a:xfrm>
            <a:off x="365792" y="1169147"/>
            <a:ext cx="8957111" cy="237912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C1E3281-FDC7-DEA2-C163-5D18A0484F50}"/>
              </a:ext>
            </a:extLst>
          </p:cNvPr>
          <p:cNvSpPr/>
          <p:nvPr/>
        </p:nvSpPr>
        <p:spPr>
          <a:xfrm>
            <a:off x="446811" y="1269210"/>
            <a:ext cx="8886032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MONTH(Date) AS Month,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YEAR(Date) AS Year,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SUM(CASE WHEN Confirmed = 'Confirmed' THEN 1 ELSE 0 END)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TotalConfirmedCases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SUM(CASE WHEN Deaths = 'Deaths' THEN 1 ELSE 0 END)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TotalDeaths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SUM(CASE WHEN Recovered = 'Recovered' THEN 1 ELSE 0 END)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TotalRecovered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[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dbo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].[Corona Virus Dataset] 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 BY YEAR(Date), MONTH(Date)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 BY YEAR(Date), MONTH(Date);</a:t>
            </a: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8287623-765F-853B-4616-A2BC013F5961}"/>
              </a:ext>
            </a:extLst>
          </p:cNvPr>
          <p:cNvSpPr/>
          <p:nvPr/>
        </p:nvSpPr>
        <p:spPr>
          <a:xfrm>
            <a:off x="7114380" y="3727174"/>
            <a:ext cx="3473797" cy="299167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0A0FF82-25DB-CCD5-FF7E-59C2EF689A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4890"/>
          <a:stretch/>
        </p:blipFill>
        <p:spPr>
          <a:xfrm>
            <a:off x="7190089" y="3896139"/>
            <a:ext cx="3262745" cy="2713384"/>
          </a:xfrm>
          <a:prstGeom prst="rect">
            <a:avLst/>
          </a:prstGeom>
        </p:spPr>
      </p:pic>
      <p:pic>
        <p:nvPicPr>
          <p:cNvPr id="8" name="~PP3159.WAV">
            <a:hlinkClick r:id="" action="ppaction://media"/>
          </p:cNvPr>
          <p:cNvPicPr>
            <a:picLocks noRot="1" noChangeAspect="1"/>
          </p:cNvPicPr>
          <p:nvPr>
            <a:wavAudioFile r:embed="rId1" name="~PP3159.WAV"/>
          </p:nvPr>
        </p:nvPicPr>
        <p:blipFill>
          <a:blip r:embed="rId4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49113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14579">
        <p14:switch dir="r"/>
      </p:transition>
    </mc:Choice>
    <mc:Fallback>
      <p:transition spd="slow" advTm="145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4690C02-42EA-1019-E513-63DF366E07EF}"/>
              </a:ext>
            </a:extLst>
          </p:cNvPr>
          <p:cNvSpPr/>
          <p:nvPr/>
        </p:nvSpPr>
        <p:spPr>
          <a:xfrm>
            <a:off x="0" y="491455"/>
            <a:ext cx="1118061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11.Check how corona virus spread out with respect to confirmed case</a:t>
            </a:r>
          </a:p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(</a:t>
            </a:r>
            <a:r>
              <a:rPr lang="en-U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Eg.</a:t>
            </a:r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total confirmed cases, their average, variance &amp; STDEV 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4ED8758-6E64-FA8A-052F-911391876CDD}"/>
              </a:ext>
            </a:extLst>
          </p:cNvPr>
          <p:cNvSpPr/>
          <p:nvPr/>
        </p:nvSpPr>
        <p:spPr>
          <a:xfrm>
            <a:off x="1216586" y="1716070"/>
            <a:ext cx="6903684" cy="19208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C1E3281-FDC7-DEA2-C163-5D18A0484F50}"/>
              </a:ext>
            </a:extLst>
          </p:cNvPr>
          <p:cNvSpPr/>
          <p:nvPr/>
        </p:nvSpPr>
        <p:spPr>
          <a:xfrm>
            <a:off x="1329596" y="1886676"/>
            <a:ext cx="5988178" cy="20621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SUM(CAST(Confirmed AS INT))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TotalconfirmedCases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AVG(CAST(Confirmed AS INT))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AverageConfirmedCases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VAR(CAST(Confirmed AS INT))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confirmedCasesVarience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STDEV(CAST(Confirmed AS INT))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ConfirmedCasesSTDEV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FROM [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dbo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].[Corona Virus Dataset]</a:t>
            </a: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ADE56C3-6068-4AD5-E9B5-6A1EE71C5F87}"/>
              </a:ext>
            </a:extLst>
          </p:cNvPr>
          <p:cNvSpPr/>
          <p:nvPr/>
        </p:nvSpPr>
        <p:spPr>
          <a:xfrm>
            <a:off x="3779613" y="4030566"/>
            <a:ext cx="7076324" cy="17072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72FC0E5-FDCE-7CEA-F0C4-5C10F41C4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64586" y="4094647"/>
            <a:ext cx="6106377" cy="1561403"/>
          </a:xfrm>
          <a:prstGeom prst="rect">
            <a:avLst/>
          </a:prstGeom>
        </p:spPr>
      </p:pic>
      <p:pic>
        <p:nvPicPr>
          <p:cNvPr id="10" name="~PP3972.WAV">
            <a:hlinkClick r:id="" action="ppaction://media"/>
          </p:cNvPr>
          <p:cNvPicPr>
            <a:picLocks noRot="1" noChangeAspect="1"/>
          </p:cNvPicPr>
          <p:nvPr>
            <a:wavAudioFile r:embed="rId1" name="~PP3972.WAV"/>
          </p:nvPr>
        </p:nvPicPr>
        <p:blipFill>
          <a:blip r:embed="rId4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21021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16476">
        <p14:switch dir="r"/>
      </p:transition>
    </mc:Choice>
    <mc:Fallback>
      <p:transition spd="slow" advTm="164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7C6ACBF-69B0-2AAB-822C-96394FB37F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4E7FD42-E88D-DD9A-4E91-0B81D9E8F2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3CF3FFC-C093-B5FF-9E8D-36F6A0DC4C57}"/>
              </a:ext>
            </a:extLst>
          </p:cNvPr>
          <p:cNvSpPr/>
          <p:nvPr/>
        </p:nvSpPr>
        <p:spPr>
          <a:xfrm>
            <a:off x="877824" y="654048"/>
            <a:ext cx="5796245" cy="538609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 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itchFamily="34" charset="0"/>
              </a:rPr>
              <a:t>Corona Virus Analysis</a:t>
            </a:r>
          </a:p>
          <a:p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" panose="020B0502040204020203" pitchFamily="34" charset="0"/>
            </a:endParaRPr>
          </a:p>
          <a:p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" panose="020B0502040204020203" pitchFamily="34" charset="0"/>
            </a:endParaRPr>
          </a:p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 </a:t>
            </a:r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Overview:</a:t>
            </a:r>
          </a:p>
          <a:p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" panose="020B0502040204020203" pitchFamily="34" charset="0"/>
            </a:endParaRPr>
          </a:p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The CORONA VIRUS pandemic has had a significant impact on public health and has created an urgent</a:t>
            </a:r>
          </a:p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need for data-driven insights to understand the spread of the virus. As a data analyst, you have been</a:t>
            </a:r>
          </a:p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tasked with analyzing a CORONA VIRUS dataset to derive meaningful insights and present your findings.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0A2B301-BC9C-D202-23FD-A601141D2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504" y="1958009"/>
            <a:ext cx="4542086" cy="3558207"/>
          </a:xfrm>
          <a:prstGeom prst="rect">
            <a:avLst/>
          </a:prstGeom>
        </p:spPr>
      </p:pic>
      <p:pic>
        <p:nvPicPr>
          <p:cNvPr id="6" name="~PP898.WAV">
            <a:hlinkClick r:id="" action="ppaction://media"/>
          </p:cNvPr>
          <p:cNvPicPr>
            <a:picLocks noRot="1" noChangeAspect="1"/>
          </p:cNvPicPr>
          <p:nvPr>
            <a:wavAudioFile r:embed="rId1" name="~PP898.WAV"/>
          </p:nvPr>
        </p:nvPicPr>
        <p:blipFill>
          <a:blip r:embed="rId4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632833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Tm="23539">
        <p15:prstTrans prst="peelOff"/>
      </p:transition>
    </mc:Choice>
    <mc:Fallback>
      <p:transition spd="slow" advTm="235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4690C02-42EA-1019-E513-63DF366E07EF}"/>
              </a:ext>
            </a:extLst>
          </p:cNvPr>
          <p:cNvSpPr/>
          <p:nvPr/>
        </p:nvSpPr>
        <p:spPr>
          <a:xfrm>
            <a:off x="104843" y="502338"/>
            <a:ext cx="1143133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12. Check how corona virus spread out with respect to death case per month</a:t>
            </a:r>
          </a:p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(</a:t>
            </a:r>
            <a:r>
              <a:rPr lang="en-U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Eg.</a:t>
            </a:r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total confirmed cases, their average, variance &amp; STDEV 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4ED8758-6E64-FA8A-052F-911391876CDD}"/>
              </a:ext>
            </a:extLst>
          </p:cNvPr>
          <p:cNvSpPr/>
          <p:nvPr/>
        </p:nvSpPr>
        <p:spPr>
          <a:xfrm>
            <a:off x="140654" y="1654760"/>
            <a:ext cx="5315928" cy="25860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C1E3281-FDC7-DEA2-C163-5D18A0484F50}"/>
              </a:ext>
            </a:extLst>
          </p:cNvPr>
          <p:cNvSpPr/>
          <p:nvPr/>
        </p:nvSpPr>
        <p:spPr>
          <a:xfrm>
            <a:off x="200289" y="1687729"/>
            <a:ext cx="4641976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YEAR(Date) AS Year,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MONTH(Date) AS Month,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SUM(CAST(Deaths AS INT))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TotalDeathCases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AVG(CAST(Deaths AS INT))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AverageDeathCases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VAR( CAST(Deaths AS INT))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DeathCasesVariance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STDEV(CAST(Deaths AS INT))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DeathCasesSTDEV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[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dbo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].[Corona Virus Dataset]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 BY YEAR(Date), MONTH(Date)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 BY Year, Month;</a:t>
            </a: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ADE56C3-6068-4AD5-E9B5-6A1EE71C5F87}"/>
              </a:ext>
            </a:extLst>
          </p:cNvPr>
          <p:cNvSpPr/>
          <p:nvPr/>
        </p:nvSpPr>
        <p:spPr>
          <a:xfrm>
            <a:off x="5883965" y="2649682"/>
            <a:ext cx="6200662" cy="329048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990313A-83E3-D71D-3D7A-6631D96038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8380"/>
          <a:stretch/>
        </p:blipFill>
        <p:spPr>
          <a:xfrm>
            <a:off x="6162261" y="2953577"/>
            <a:ext cx="5800307" cy="2682021"/>
          </a:xfrm>
          <a:prstGeom prst="rect">
            <a:avLst/>
          </a:prstGeom>
        </p:spPr>
      </p:pic>
      <p:pic>
        <p:nvPicPr>
          <p:cNvPr id="10" name="~PP751.WAV">
            <a:hlinkClick r:id="" action="ppaction://media"/>
          </p:cNvPr>
          <p:cNvPicPr>
            <a:picLocks noRot="1" noChangeAspect="1"/>
          </p:cNvPicPr>
          <p:nvPr>
            <a:wavAudioFile r:embed="rId1" name="~PP751.WAV"/>
          </p:nvPr>
        </p:nvPicPr>
        <p:blipFill>
          <a:blip r:embed="rId4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3034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17101">
        <p14:switch dir="r"/>
      </p:transition>
    </mc:Choice>
    <mc:Fallback>
      <p:transition spd="slow" advTm="171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4690C02-42EA-1019-E513-63DF366E07EF}"/>
              </a:ext>
            </a:extLst>
          </p:cNvPr>
          <p:cNvSpPr/>
          <p:nvPr/>
        </p:nvSpPr>
        <p:spPr>
          <a:xfrm>
            <a:off x="331415" y="119178"/>
            <a:ext cx="104102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 Check how corona virus spread out with respect to recovered case</a:t>
            </a:r>
          </a:p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(</a:t>
            </a:r>
            <a:r>
              <a:rPr lang="en-U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Eg.</a:t>
            </a:r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total confirmed cases, their average, variance &amp; STDEV 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4ED8758-6E64-FA8A-052F-911391876CDD}"/>
              </a:ext>
            </a:extLst>
          </p:cNvPr>
          <p:cNvSpPr/>
          <p:nvPr/>
        </p:nvSpPr>
        <p:spPr>
          <a:xfrm>
            <a:off x="1401132" y="1001605"/>
            <a:ext cx="6440842" cy="26342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C1E3281-FDC7-DEA2-C163-5D18A0484F50}"/>
              </a:ext>
            </a:extLst>
          </p:cNvPr>
          <p:cNvSpPr/>
          <p:nvPr/>
        </p:nvSpPr>
        <p:spPr>
          <a:xfrm>
            <a:off x="1545192" y="1001605"/>
            <a:ext cx="5313314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YEAR(Date) AS Year,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MONTH(Date) AS Month,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SUM(CAST(Recovered AS INT))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TotalRecoveredCases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AVG(CAST(Recovered AS INT))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AverageRecoveredCases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VAR( CAST(Recovered AS INT))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RecoveredCasesVariance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STDEV(CAST(Recovered AS INT))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RecoveredCasesSTDEV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[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dbo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].[Corona Virus Dataset]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 BY YEAR(Date), MONTH(Date)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 BY Year, Month;</a:t>
            </a: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ADE56C3-6068-4AD5-E9B5-6A1EE71C5F87}"/>
              </a:ext>
            </a:extLst>
          </p:cNvPr>
          <p:cNvSpPr/>
          <p:nvPr/>
        </p:nvSpPr>
        <p:spPr>
          <a:xfrm>
            <a:off x="3543299" y="3793759"/>
            <a:ext cx="8021155" cy="284010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0E0CC12-9736-5250-CC6A-718E5B649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2844" y="3888302"/>
            <a:ext cx="7135221" cy="2591162"/>
          </a:xfrm>
          <a:prstGeom prst="rect">
            <a:avLst/>
          </a:prstGeom>
        </p:spPr>
      </p:pic>
      <p:pic>
        <p:nvPicPr>
          <p:cNvPr id="10" name="~PP1548.WAV">
            <a:hlinkClick r:id="" action="ppaction://media"/>
          </p:cNvPr>
          <p:cNvPicPr>
            <a:picLocks noRot="1" noChangeAspect="1"/>
          </p:cNvPicPr>
          <p:nvPr>
            <a:wavAudioFile r:embed="rId1" name="~PP1548.WAV"/>
          </p:nvPr>
        </p:nvPicPr>
        <p:blipFill>
          <a:blip r:embed="rId4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0457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15582">
        <p14:switch dir="r"/>
      </p:transition>
    </mc:Choice>
    <mc:Fallback>
      <p:transition spd="slow" advTm="155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4690C02-42EA-1019-E513-63DF366E07EF}"/>
              </a:ext>
            </a:extLst>
          </p:cNvPr>
          <p:cNvSpPr/>
          <p:nvPr/>
        </p:nvSpPr>
        <p:spPr>
          <a:xfrm>
            <a:off x="444243" y="916632"/>
            <a:ext cx="94788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14. Find Country having highest number of the Confirmed case.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4ED8758-6E64-FA8A-052F-911391876CDD}"/>
              </a:ext>
            </a:extLst>
          </p:cNvPr>
          <p:cNvSpPr/>
          <p:nvPr/>
        </p:nvSpPr>
        <p:spPr>
          <a:xfrm>
            <a:off x="1184564" y="2140527"/>
            <a:ext cx="4689461" cy="24003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C1E3281-FDC7-DEA2-C163-5D18A0484F50}"/>
              </a:ext>
            </a:extLst>
          </p:cNvPr>
          <p:cNvSpPr/>
          <p:nvPr/>
        </p:nvSpPr>
        <p:spPr>
          <a:xfrm>
            <a:off x="1309255" y="2140527"/>
            <a:ext cx="4167808" cy="280076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[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Country_Region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MAX(confirmed)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highest_confirmed_cases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[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dbo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].[Corona Virus Dataset]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 BY 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[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Country_Region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 BY 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highest_confirmed_cases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DESC;</a:t>
            </a: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ADE56C3-6068-4AD5-E9B5-6A1EE71C5F87}"/>
              </a:ext>
            </a:extLst>
          </p:cNvPr>
          <p:cNvSpPr/>
          <p:nvPr/>
        </p:nvSpPr>
        <p:spPr>
          <a:xfrm>
            <a:off x="7232074" y="1903001"/>
            <a:ext cx="3408217" cy="448740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7AC0F55-2B50-8931-0A75-1F3A418328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131" t="50000" r="63608" b="22342"/>
          <a:stretch/>
        </p:blipFill>
        <p:spPr>
          <a:xfrm>
            <a:off x="7447081" y="2252437"/>
            <a:ext cx="2978202" cy="3681915"/>
          </a:xfrm>
          <a:prstGeom prst="rect">
            <a:avLst/>
          </a:prstGeom>
        </p:spPr>
      </p:pic>
      <p:pic>
        <p:nvPicPr>
          <p:cNvPr id="9" name="~PP2391.WAV">
            <a:hlinkClick r:id="" action="ppaction://media"/>
          </p:cNvPr>
          <p:cNvPicPr>
            <a:picLocks noRot="1" noChangeAspect="1"/>
          </p:cNvPicPr>
          <p:nvPr>
            <a:wavAudioFile r:embed="rId1" name="~PP2391.WAV"/>
          </p:nvPr>
        </p:nvPicPr>
        <p:blipFill>
          <a:blip r:embed="rId4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66935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13575">
        <p14:switch dir="r"/>
      </p:transition>
    </mc:Choice>
    <mc:Fallback>
      <p:transition spd="slow" advTm="135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4690C02-42EA-1019-E513-63DF366E07EF}"/>
              </a:ext>
            </a:extLst>
          </p:cNvPr>
          <p:cNvSpPr/>
          <p:nvPr/>
        </p:nvSpPr>
        <p:spPr>
          <a:xfrm>
            <a:off x="331027" y="734730"/>
            <a:ext cx="865974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15.Find the country having lowest number of death cases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4ED8758-6E64-FA8A-052F-911391876CDD}"/>
              </a:ext>
            </a:extLst>
          </p:cNvPr>
          <p:cNvSpPr/>
          <p:nvPr/>
        </p:nvSpPr>
        <p:spPr>
          <a:xfrm>
            <a:off x="986869" y="2101845"/>
            <a:ext cx="4292498" cy="24003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C1E3281-FDC7-DEA2-C163-5D18A0484F50}"/>
              </a:ext>
            </a:extLst>
          </p:cNvPr>
          <p:cNvSpPr/>
          <p:nvPr/>
        </p:nvSpPr>
        <p:spPr>
          <a:xfrm>
            <a:off x="1072997" y="2151727"/>
            <a:ext cx="3405804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[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Country_Region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],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MIN(deaths)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lowest_death_cases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[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dbo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].[Corona Virus Dataset] 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 BY 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[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Country_Region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 BY 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lowest_death_cases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ASC;</a:t>
            </a:r>
          </a:p>
          <a:p>
            <a:pPr algn="ctr"/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ADE56C3-6068-4AD5-E9B5-6A1EE71C5F87}"/>
              </a:ext>
            </a:extLst>
          </p:cNvPr>
          <p:cNvSpPr/>
          <p:nvPr/>
        </p:nvSpPr>
        <p:spPr>
          <a:xfrm>
            <a:off x="7084039" y="1706990"/>
            <a:ext cx="3771898" cy="43080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DC9240D-C514-F39D-C7AE-A942048C3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69564" y="1831913"/>
            <a:ext cx="3200847" cy="4058216"/>
          </a:xfrm>
          <a:prstGeom prst="rect">
            <a:avLst/>
          </a:prstGeom>
        </p:spPr>
      </p:pic>
      <p:pic>
        <p:nvPicPr>
          <p:cNvPr id="9" name="~PP3532.WAV">
            <a:hlinkClick r:id="" action="ppaction://media"/>
          </p:cNvPr>
          <p:cNvPicPr>
            <a:picLocks noRot="1" noChangeAspect="1"/>
          </p:cNvPicPr>
          <p:nvPr>
            <a:wavAudioFile r:embed="rId1" name="~PP3532.WAV"/>
          </p:nvPr>
        </p:nvPicPr>
        <p:blipFill>
          <a:blip r:embed="rId4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06300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12267">
        <p14:switch dir="r"/>
      </p:transition>
    </mc:Choice>
    <mc:Fallback>
      <p:transition spd="slow" advTm="122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4690C02-42EA-1019-E513-63DF366E07EF}"/>
              </a:ext>
            </a:extLst>
          </p:cNvPr>
          <p:cNvSpPr/>
          <p:nvPr/>
        </p:nvSpPr>
        <p:spPr>
          <a:xfrm>
            <a:off x="800428" y="862445"/>
            <a:ext cx="88488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16. Find the top 5 countries having highest recovered case</a:t>
            </a:r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4ED8758-6E64-FA8A-052F-911391876CDD}"/>
              </a:ext>
            </a:extLst>
          </p:cNvPr>
          <p:cNvSpPr/>
          <p:nvPr/>
        </p:nvSpPr>
        <p:spPr>
          <a:xfrm>
            <a:off x="1184564" y="2140527"/>
            <a:ext cx="8665113" cy="10910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C1E3281-FDC7-DEA2-C163-5D18A0484F50}"/>
              </a:ext>
            </a:extLst>
          </p:cNvPr>
          <p:cNvSpPr/>
          <p:nvPr/>
        </p:nvSpPr>
        <p:spPr>
          <a:xfrm>
            <a:off x="1309255" y="2140527"/>
            <a:ext cx="738259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TOP 5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Country_Region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SUM(CAST(Recovered AS INT)) AS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TotalRecoveredCases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 [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dbo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].[Corona Virus Dataset]</a:t>
            </a: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 BY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Country_Region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 BY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TotalRecoveredCases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DESC </a:t>
            </a: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ADE56C3-6068-4AD5-E9B5-6A1EE71C5F87}"/>
              </a:ext>
            </a:extLst>
          </p:cNvPr>
          <p:cNvSpPr/>
          <p:nvPr/>
        </p:nvSpPr>
        <p:spPr>
          <a:xfrm>
            <a:off x="2188003" y="3626428"/>
            <a:ext cx="4312227" cy="257694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FA6AB93-C5A4-8C59-7320-AD6124AA6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97932" y="3710187"/>
            <a:ext cx="3698067" cy="2285368"/>
          </a:xfrm>
          <a:prstGeom prst="rect">
            <a:avLst/>
          </a:prstGeom>
        </p:spPr>
      </p:pic>
      <p:pic>
        <p:nvPicPr>
          <p:cNvPr id="10" name="~PP4094.WAV">
            <a:hlinkClick r:id="" action="ppaction://media"/>
          </p:cNvPr>
          <p:cNvPicPr>
            <a:picLocks noRot="1" noChangeAspect="1"/>
          </p:cNvPicPr>
          <p:nvPr>
            <a:wavAudioFile r:embed="rId1" name="~PP4094.WAV"/>
          </p:nvPr>
        </p:nvPicPr>
        <p:blipFill>
          <a:blip r:embed="rId4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5518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15140">
        <p14:switch dir="r"/>
      </p:transition>
    </mc:Choice>
    <mc:Fallback>
      <p:transition spd="slow" advTm="151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White DNA structure">
            <a:extLst>
              <a:ext uri="{FF2B5EF4-FFF2-40B4-BE49-F238E27FC236}">
                <a16:creationId xmlns:a16="http://schemas.microsoft.com/office/drawing/2014/main" xmlns="" id="{6D8705D1-EA1F-3113-ABE0-EC474D1F18D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/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xmlns="" id="{1130D679-D78E-1F15-EC3D-4BED6D69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3965714"/>
            <a:ext cx="9120570" cy="18288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>
                <a:latin typeface="Arial Rounded MT Bold" pitchFamily="34" charset="0"/>
              </a:rPr>
              <a:t>Thank you </a:t>
            </a:r>
          </a:p>
        </p:txBody>
      </p:sp>
      <p:pic>
        <p:nvPicPr>
          <p:cNvPr id="22" name="Picture Placeholder 25" descr="Bacteria cultured in a petri dish for a laboratory or a scientific investigation">
            <a:extLst>
              <a:ext uri="{FF2B5EF4-FFF2-40B4-BE49-F238E27FC236}">
                <a16:creationId xmlns:a16="http://schemas.microsoft.com/office/drawing/2014/main" xmlns="" id="{862BA3D8-52E1-692C-F244-F7882DAD22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tretch>
            <a:fillRect/>
          </a:stretch>
        </p:blipFill>
        <p:spPr>
          <a:xfrm>
            <a:off x="3707296" y="748911"/>
            <a:ext cx="4383156" cy="2829175"/>
          </a:xfr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B8B6963-69FE-8A03-5E86-2BF855024B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 algn="ctr">
              <a:lnSpc>
                <a:spcPts val="2660"/>
              </a:lnSpc>
              <a:spcBef>
                <a:spcPts val="0"/>
              </a:spcBef>
              <a:buNone/>
            </a:pPr>
            <a:r>
              <a:rPr lang="en-US" dirty="0"/>
              <a:t>.</a:t>
            </a:r>
            <a:endParaRPr lang="en-US" sz="2000" cap="all" spc="0" dirty="0"/>
          </a:p>
        </p:txBody>
      </p:sp>
      <p:pic>
        <p:nvPicPr>
          <p:cNvPr id="6" name="~PP936.WAV">
            <a:hlinkClick r:id="" action="ppaction://media"/>
          </p:cNvPr>
          <p:cNvPicPr>
            <a:picLocks noRot="1" noChangeAspect="1"/>
          </p:cNvPicPr>
          <p:nvPr>
            <a:wavAudioFile r:embed="rId1" name="~PP936.WAV"/>
          </p:nvPr>
        </p:nvPicPr>
        <p:blipFill>
          <a:blip r:embed="rId5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4127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Tm="6791">
        <p:blinds dir="vert"/>
      </p:transition>
    </mc:Choice>
    <mc:Fallback>
      <p:transition spd="slow" advTm="6791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C7DD107-B45E-905B-A3A9-0B664E3F96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6A6F346-937F-1F5B-028F-1341C54FF5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C8DFEED-CC3F-43AF-5E7B-A57AB5438534}"/>
              </a:ext>
            </a:extLst>
          </p:cNvPr>
          <p:cNvSpPr/>
          <p:nvPr/>
        </p:nvSpPr>
        <p:spPr>
          <a:xfrm>
            <a:off x="1190253" y="654048"/>
            <a:ext cx="9811494" cy="52014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itchFamily="34" charset="0"/>
                <a:ea typeface="Adobe Gothic Std B" panose="020B0800000000000000" pitchFamily="34" charset="-128"/>
              </a:rPr>
              <a:t>Dataset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itchFamily="34" charset="0"/>
                <a:ea typeface="Adobe Gothic Std B" panose="020B0800000000000000" pitchFamily="34" charset="-128"/>
              </a:rPr>
              <a:t>:</a:t>
            </a:r>
          </a:p>
          <a:p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Description of each column in dataset: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Province: Geographic subdivision within a country/region.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Country/Region: Geographic entity where data is recorded.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Latitude: North-south position on Earth's surface.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Longitude: East-west position on Earth's surface.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Date: Recorded date of CORONA VIRUS data.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Confirmed: Number of diagnosed CORONA VIRUS cases.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Deaths: Number of CORONA VIRUS related deaths.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Recovered: Number of recovered CORONA VIRUS cases.</a:t>
            </a:r>
          </a:p>
        </p:txBody>
      </p:sp>
      <p:pic>
        <p:nvPicPr>
          <p:cNvPr id="5" name="~PP2458.WAV">
            <a:hlinkClick r:id="" action="ppaction://media"/>
          </p:cNvPr>
          <p:cNvPicPr>
            <a:picLocks noRot="1" noChangeAspect="1"/>
          </p:cNvPicPr>
          <p:nvPr>
            <a:wavAudioFile r:embed="rId1" name="~PP2458.WAV"/>
          </p:nvPr>
        </p:nvPicPr>
        <p:blipFill>
          <a:blip r:embed="rId3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72899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Tm="34527">
        <p15:prstTrans prst="peelOff"/>
      </p:transition>
    </mc:Choice>
    <mc:Fallback>
      <p:transition spd="slow" advTm="345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295" y="201052"/>
            <a:ext cx="7357241" cy="548640"/>
          </a:xfrm>
        </p:spPr>
        <p:txBody>
          <a:bodyPr/>
          <a:lstStyle/>
          <a:p>
            <a:pPr algn="ctr"/>
            <a:r>
              <a:rPr lang="en-US" sz="2000" b="1" dirty="0">
                <a:latin typeface="Bahnschrift SemiBold" pitchFamily="34" charset="0"/>
              </a:rPr>
              <a:t> corona virus analysis database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.</a:t>
            </a:r>
            <a:fld id="{75DF2D63-3FF5-D547-96B9-BE9CCD1ABA5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0C34D015-8A8D-5F6D-EBDB-7CB403403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553" t="23517" r="44341" b="6972"/>
          <a:stretch/>
        </p:blipFill>
        <p:spPr>
          <a:xfrm>
            <a:off x="215152" y="795130"/>
            <a:ext cx="11761499" cy="5408821"/>
          </a:xfrm>
        </p:spPr>
      </p:pic>
      <p:pic>
        <p:nvPicPr>
          <p:cNvPr id="6" name="~PP4057.WAV">
            <a:hlinkClick r:id="" action="ppaction://media"/>
          </p:cNvPr>
          <p:cNvPicPr>
            <a:picLocks noRot="1" noChangeAspect="1"/>
          </p:cNvPicPr>
          <p:nvPr>
            <a:wavAudioFile r:embed="rId1" name="~PP4057.WAV"/>
          </p:nvPr>
        </p:nvPicPr>
        <p:blipFill>
          <a:blip r:embed="rId4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108664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Tm="9099">
        <p15:prstTrans prst="peelOff"/>
      </p:transition>
    </mc:Choice>
    <mc:Fallback>
      <p:transition spd="slow" advTm="90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7BD053D-6C70-F981-0776-F5C8AA2858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56127BA-213D-4A79-EA0A-F9342FA830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4B11470-FBE8-1481-E8D2-2BA701461D33}"/>
              </a:ext>
            </a:extLst>
          </p:cNvPr>
          <p:cNvSpPr/>
          <p:nvPr/>
        </p:nvSpPr>
        <p:spPr>
          <a:xfrm>
            <a:off x="2182493" y="337930"/>
            <a:ext cx="639790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SemiBold" pitchFamily="34" charset="0"/>
              </a:rPr>
              <a:t>TOOL USED FOR ANALYSIS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ahnschrift SemiBold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5BDAFB3-1381-D84E-7918-045E8AA10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609" y="2266123"/>
            <a:ext cx="3419035" cy="31308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E9C154D-2557-09E9-892E-87F2F6BD1179}"/>
              </a:ext>
            </a:extLst>
          </p:cNvPr>
          <p:cNvSpPr/>
          <p:nvPr/>
        </p:nvSpPr>
        <p:spPr>
          <a:xfrm>
            <a:off x="934417" y="1401417"/>
            <a:ext cx="963193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SemiBold" pitchFamily="34" charset="0"/>
              </a:rPr>
              <a:t>Microsoft SQL Server Management studio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E63DB56-B8B9-9390-7B69-587878902F0A}"/>
              </a:ext>
            </a:extLst>
          </p:cNvPr>
          <p:cNvSpPr/>
          <p:nvPr/>
        </p:nvSpPr>
        <p:spPr>
          <a:xfrm>
            <a:off x="871355" y="2721733"/>
            <a:ext cx="6509677" cy="26776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IN" sz="2400" i="0" dirty="0">
                <a:ln>
                  <a:solidFill>
                    <a:srgbClr val="002060"/>
                  </a:solidFill>
                </a:ln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 Rounded MT Bold" pitchFamily="34" charset="0"/>
              </a:rPr>
              <a:t>SQL Server Management Studio (SSMS) is an integrated environment for </a:t>
            </a:r>
            <a:r>
              <a:rPr lang="en-IN" sz="2400" i="0" dirty="0">
                <a:ln>
                  <a:solidFill>
                    <a:srgbClr val="002060"/>
                  </a:solidFill>
                </a:ln>
                <a:solidFill>
                  <a:srgbClr val="040C28"/>
                </a:solidFill>
                <a:effectLst/>
                <a:highlight>
                  <a:srgbClr val="D3E3FD"/>
                </a:highlight>
                <a:latin typeface="Arial Rounded MT Bold" pitchFamily="34" charset="0"/>
              </a:rPr>
              <a:t>managing any SQL infrastructure</a:t>
            </a:r>
            <a:r>
              <a:rPr lang="en-IN" sz="2400" i="0" dirty="0">
                <a:ln>
                  <a:solidFill>
                    <a:srgbClr val="002060"/>
                  </a:solidFill>
                </a:ln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 Rounded MT Bold" pitchFamily="34" charset="0"/>
              </a:rPr>
              <a:t>. Use SSMS to access, configure, manage, administer, and develop all components of SQL Server, Azure SQL Database, Azure </a:t>
            </a:r>
            <a:r>
              <a:rPr lang="en-IN" sz="2400" dirty="0">
                <a:ln>
                  <a:solidFill>
                    <a:srgbClr val="002060"/>
                  </a:solidFill>
                </a:ln>
                <a:solidFill>
                  <a:srgbClr val="4D5156"/>
                </a:solidFill>
                <a:highlight>
                  <a:srgbClr val="FFFFFF"/>
                </a:highlight>
                <a:latin typeface="Arial Rounded MT Bold" pitchFamily="34" charset="0"/>
              </a:rPr>
              <a:t>,</a:t>
            </a:r>
            <a:r>
              <a:rPr lang="en-IN" sz="2400" i="0" dirty="0">
                <a:ln>
                  <a:solidFill>
                    <a:srgbClr val="002060"/>
                  </a:solidFill>
                </a:ln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 Rounded MT Bold" pitchFamily="34" charset="0"/>
              </a:rPr>
              <a:t> SQL Server on Azure VM.</a:t>
            </a:r>
            <a:endParaRPr lang="en-US" sz="2400" cap="none" spc="0" dirty="0">
              <a:ln>
                <a:solidFill>
                  <a:srgbClr val="002060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itchFamily="34" charset="0"/>
            </a:endParaRPr>
          </a:p>
        </p:txBody>
      </p:sp>
      <p:pic>
        <p:nvPicPr>
          <p:cNvPr id="8" name="~PP461.WAV">
            <a:hlinkClick r:id="" action="ppaction://media"/>
          </p:cNvPr>
          <p:cNvPicPr>
            <a:picLocks noRot="1" noChangeAspect="1"/>
          </p:cNvPicPr>
          <p:nvPr>
            <a:wavAudioFile r:embed="rId1" name="~PP461.WAV"/>
          </p:nvPr>
        </p:nvPicPr>
        <p:blipFill>
          <a:blip r:embed="rId4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590094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Tm="32798">
        <p15:prstTrans prst="peelOff"/>
      </p:transition>
    </mc:Choice>
    <mc:Fallback>
      <p:transition spd="slow" advTm="327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23D0F51-A68A-4A0C-50B8-2F42684236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3781C9A-07A9-E097-2FDF-6D83AFE7E0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B55DC58-8307-D442-59D2-03DF4F82E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" y="0"/>
            <a:ext cx="12182687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~PP1445.WAV">
            <a:hlinkClick r:id="" action="ppaction://media"/>
          </p:cNvPr>
          <p:cNvPicPr>
            <a:picLocks noRot="1" noChangeAspect="1"/>
          </p:cNvPicPr>
          <p:nvPr>
            <a:wavAudioFile r:embed="rId1" name="~PP1445.WAV"/>
          </p:nvPr>
        </p:nvPicPr>
        <p:blipFill>
          <a:blip r:embed="rId4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439120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Tm="9379">
        <p15:prstTrans prst="peelOff"/>
      </p:transition>
    </mc:Choice>
    <mc:Fallback>
      <p:transition spd="slow" advTm="93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2E5B147-AAA2-0B57-2F06-60C95FA8EF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4A7FCBE-F648-3421-5648-D102B80D3D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B9B220FE-6DD4-12A6-1F80-353BAA214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338" y="769441"/>
            <a:ext cx="11411324" cy="5847755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Write a code to check NULL values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If NULL values are present, update them with zeros for all columns.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check total number of rows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Check what is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start_date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end_date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Number of month present in dataset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 monthly average for confirmed, deaths, recovered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 most frequent value for confirmed, deaths, recovered each month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 minimum values for confirmed, deaths, recovered per year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 maximum values of confirmed, deaths, recovered per year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total number of case of confirmed, deaths, recovered each month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 how corona virus spread out with respect to confirmed case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total confirmed cases, their average, variance &amp; STDEV 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12. Check how corona virus spread out with respect to death case per month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total confirmed cases, their average, variance &amp; STDEV 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Q13. Check how corona virus spread out with respect to recovered case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total confirmed cases, their average, variance &amp; STDEV )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14. Find Country having highest number of the Confirmed case.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15. Find Country having lowest number of the death case</a:t>
            </a:r>
            <a:endParaRPr lang="en-US" altLang="en-US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16. Find top 5 countries having highest recovered case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2D47227-ECE1-18F6-A964-AFC54A5780EC}"/>
              </a:ext>
            </a:extLst>
          </p:cNvPr>
          <p:cNvSpPr/>
          <p:nvPr/>
        </p:nvSpPr>
        <p:spPr>
          <a:xfrm>
            <a:off x="1727495" y="0"/>
            <a:ext cx="46762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itchFamily="34" charset="0"/>
                <a:ea typeface="Adobe Gothic Std B" panose="020B0800000000000000" pitchFamily="34" charset="-128"/>
              </a:rPr>
              <a:t>Key </a:t>
            </a:r>
            <a:r>
              <a:rPr lang="en-US" sz="4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itchFamily="34" charset="0"/>
                <a:ea typeface="Adobe Gothic Std B" panose="020B0800000000000000" pitchFamily="34" charset="-128"/>
              </a:rPr>
              <a:t>Questions</a:t>
            </a:r>
            <a:r>
              <a:rPr lang="en-US" sz="44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itchFamily="34" charset="0"/>
                <a:ea typeface="Adobe Gothic Std B" panose="020B0800000000000000" pitchFamily="34" charset="-128"/>
              </a:rPr>
              <a:t> 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384F415-043B-ECB0-3954-5B30687FD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819" y="1894489"/>
            <a:ext cx="3181416" cy="3429000"/>
          </a:xfrm>
          <a:prstGeom prst="rect">
            <a:avLst/>
          </a:prstGeom>
        </p:spPr>
      </p:pic>
      <p:pic>
        <p:nvPicPr>
          <p:cNvPr id="8" name="~PP2242.WAV">
            <a:hlinkClick r:id="" action="ppaction://media"/>
          </p:cNvPr>
          <p:cNvPicPr>
            <a:picLocks noRot="1" noChangeAspect="1"/>
          </p:cNvPicPr>
          <p:nvPr>
            <a:wavAudioFile r:embed="rId1" name="~PP2242.WAV"/>
          </p:nvPr>
        </p:nvPicPr>
        <p:blipFill>
          <a:blip r:embed="rId4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18220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Tm="8702">
        <p15:prstTrans prst="peelOff"/>
      </p:transition>
    </mc:Choice>
    <mc:Fallback>
      <p:transition spd="slow" advTm="87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ABD9396-C054-6825-A74D-C219E9829C21}"/>
              </a:ext>
            </a:extLst>
          </p:cNvPr>
          <p:cNvSpPr/>
          <p:nvPr/>
        </p:nvSpPr>
        <p:spPr>
          <a:xfrm>
            <a:off x="2832353" y="378024"/>
            <a:ext cx="70023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chemeClr val="bg2">
                    <a:lumMod val="10000"/>
                  </a:schemeClr>
                </a:solidFill>
                <a:latin typeface="Arial Black" pitchFamily="34" charset="0"/>
                <a:ea typeface="Adobe Gothic Std B" panose="020B0800000000000000" pitchFamily="34" charset="-128"/>
              </a:rPr>
              <a:t>Corona Virus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4690C02-42EA-1019-E513-63DF366E07EF}"/>
              </a:ext>
            </a:extLst>
          </p:cNvPr>
          <p:cNvSpPr/>
          <p:nvPr/>
        </p:nvSpPr>
        <p:spPr>
          <a:xfrm>
            <a:off x="901396" y="1543781"/>
            <a:ext cx="52702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 </a:t>
            </a:r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Write code to check null values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4ED8758-6E64-FA8A-052F-911391876CDD}"/>
              </a:ext>
            </a:extLst>
          </p:cNvPr>
          <p:cNvSpPr/>
          <p:nvPr/>
        </p:nvSpPr>
        <p:spPr>
          <a:xfrm>
            <a:off x="1184564" y="2140527"/>
            <a:ext cx="8354291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C1E3281-FDC7-DEA2-C163-5D18A0484F50}"/>
              </a:ext>
            </a:extLst>
          </p:cNvPr>
          <p:cNvSpPr/>
          <p:nvPr/>
        </p:nvSpPr>
        <p:spPr>
          <a:xfrm>
            <a:off x="1182757" y="2146852"/>
            <a:ext cx="8328991" cy="5847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* FROM [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dbo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].[Corona Virus Dataset] WHERE [Province] IS NULL;</a:t>
            </a:r>
          </a:p>
          <a:p>
            <a:pPr algn="ctr"/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ADE56C3-6068-4AD5-E9B5-6A1EE71C5F87}"/>
              </a:ext>
            </a:extLst>
          </p:cNvPr>
          <p:cNvSpPr/>
          <p:nvPr/>
        </p:nvSpPr>
        <p:spPr>
          <a:xfrm>
            <a:off x="1309255" y="2982191"/>
            <a:ext cx="4312227" cy="257694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30A9360-9F5C-78F2-4910-DB5258015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21851" y="3148444"/>
            <a:ext cx="3835568" cy="22569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28F9CAC-DD98-EA69-2811-F26C3BE9CE8B}"/>
              </a:ext>
            </a:extLst>
          </p:cNvPr>
          <p:cNvSpPr txBox="1"/>
          <p:nvPr/>
        </p:nvSpPr>
        <p:spPr>
          <a:xfrm>
            <a:off x="5770015" y="4324083"/>
            <a:ext cx="6094268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 There are no null values in given database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~PP2929.WAV">
            <a:hlinkClick r:id="" action="ppaction://media"/>
          </p:cNvPr>
          <p:cNvPicPr>
            <a:picLocks noRot="1" noChangeAspect="1"/>
          </p:cNvPicPr>
          <p:nvPr>
            <a:wavAudioFile r:embed="rId1" name="~PP2929.WAV"/>
          </p:nvPr>
        </p:nvPicPr>
        <p:blipFill>
          <a:blip r:embed="rId4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03312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7647">
        <p14:switch dir="r"/>
      </p:transition>
    </mc:Choice>
    <mc:Fallback>
      <p:transition spd="slow" advTm="76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4ED8758-6E64-FA8A-052F-911391876CDD}"/>
              </a:ext>
            </a:extLst>
          </p:cNvPr>
          <p:cNvSpPr/>
          <p:nvPr/>
        </p:nvSpPr>
        <p:spPr>
          <a:xfrm>
            <a:off x="748146" y="982674"/>
            <a:ext cx="5735781" cy="19389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xmlns="" id="{445C3BB3-23E1-17C2-6DB5-784843E8C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714" y="1809741"/>
            <a:ext cx="76944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A1D7A8D-13C7-86D5-B57F-6CB6A845ACCE}"/>
              </a:ext>
            </a:extLst>
          </p:cNvPr>
          <p:cNvSpPr/>
          <p:nvPr/>
        </p:nvSpPr>
        <p:spPr>
          <a:xfrm>
            <a:off x="712435" y="414136"/>
            <a:ext cx="96680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If null values are present, update them to zeros for all columns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1C89CCC-893A-D16D-DF3B-0F30201DBD78}"/>
              </a:ext>
            </a:extLst>
          </p:cNvPr>
          <p:cNvSpPr/>
          <p:nvPr/>
        </p:nvSpPr>
        <p:spPr>
          <a:xfrm>
            <a:off x="1005857" y="1147465"/>
            <a:ext cx="5332597" cy="169277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 [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dbo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].[Corona Virus Dataset]</a:t>
            </a:r>
          </a:p>
          <a:p>
            <a:pPr algn="just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 Confirmed = ISNULL(Confirmed, 0),</a:t>
            </a:r>
          </a:p>
          <a:p>
            <a:pPr algn="just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Deaths = ISNULL(Deaths, 0)</a:t>
            </a:r>
          </a:p>
          <a:p>
            <a:pPr algn="just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 Confirmed IS NULL OR Deaths IS NULL;</a:t>
            </a:r>
          </a:p>
          <a:p>
            <a:pPr algn="ctr"/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5F2D664-84A0-1AF3-6820-B653DE03FC92}"/>
              </a:ext>
            </a:extLst>
          </p:cNvPr>
          <p:cNvSpPr/>
          <p:nvPr/>
        </p:nvSpPr>
        <p:spPr>
          <a:xfrm>
            <a:off x="1516041" y="3369622"/>
            <a:ext cx="4312227" cy="257694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0583EDF-6EC6-6EEA-6EB8-66FE9F153A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2614" r="35180"/>
          <a:stretch/>
        </p:blipFill>
        <p:spPr>
          <a:xfrm>
            <a:off x="1564873" y="3558889"/>
            <a:ext cx="4214561" cy="21984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4D96971-24D1-8B96-29A8-A8C2AE68A4D5}"/>
              </a:ext>
            </a:extLst>
          </p:cNvPr>
          <p:cNvSpPr/>
          <p:nvPr/>
        </p:nvSpPr>
        <p:spPr>
          <a:xfrm>
            <a:off x="6159600" y="4427261"/>
            <a:ext cx="5826991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 There are no null values in given database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~PP3664.WAV">
            <a:hlinkClick r:id="" action="ppaction://media"/>
          </p:cNvPr>
          <p:cNvPicPr>
            <a:picLocks noRot="1" noChangeAspect="1"/>
          </p:cNvPicPr>
          <p:nvPr>
            <a:wavAudioFile r:embed="rId1" name="~PP3664.WAV"/>
          </p:nvPr>
        </p:nvPicPr>
        <p:blipFill>
          <a:blip r:embed="rId4"/>
          <a:stretch>
            <a:fillRect/>
          </a:stretch>
        </p:blipFill>
        <p:spPr>
          <a:xfrm>
            <a:off x="11772900" y="64389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93895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11847">
        <p14:switch dir="r"/>
      </p:transition>
    </mc:Choice>
    <mc:Fallback>
      <p:transition spd="slow" advTm="118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cientific-Discovery_Win32_EF_v4" id="{D94798B6-E450-4518-8015-6EE17CD1412B}" vid="{16A04E6B-C80A-471C-86D6-D49E9EAD76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E8B3377-22F1-4153-96F0-CC2E4BE41C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B2FABB-45EC-440E-B647-8CA57BA45A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746342-5E84-430E-9251-61001F208E7A}">
  <ds:schemaRefs>
    <ds:schemaRef ds:uri="http://schemas.openxmlformats.org/package/2006/metadata/core-properties"/>
    <ds:schemaRef ds:uri="http://purl.org/dc/terms/"/>
    <ds:schemaRef ds:uri="http://purl.org/dc/dcmitype/"/>
    <ds:schemaRef ds:uri="230e9df3-be65-4c73-a93b-d1236ebd677e"/>
    <ds:schemaRef ds:uri="16c05727-aa75-4e4a-9b5f-8a80a1165891"/>
    <ds:schemaRef ds:uri="http://schemas.microsoft.com/sharepoint/v3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{FF779137-2699-48FC-A7C5-0773195EDF2B}tf67061901_win32</Template>
  <TotalTime>266</TotalTime>
  <Words>1261</Words>
  <Application>Microsoft Office PowerPoint</Application>
  <PresentationFormat>Custom</PresentationFormat>
  <Paragraphs>211</Paragraphs>
  <Slides>25</Slides>
  <Notes>0</Notes>
  <HiddenSlides>0</HiddenSlides>
  <MMClips>25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Corona virus analysis</vt:lpstr>
      <vt:lpstr>Slide 2</vt:lpstr>
      <vt:lpstr>Slide 3</vt:lpstr>
      <vt:lpstr> corona virus analysis database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Thank you 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DISCOVERY</dc:title>
  <dc:creator>Sudeep S</dc:creator>
  <cp:lastModifiedBy>Dell</cp:lastModifiedBy>
  <cp:revision>14</cp:revision>
  <dcterms:created xsi:type="dcterms:W3CDTF">2024-05-03T16:27:46Z</dcterms:created>
  <dcterms:modified xsi:type="dcterms:W3CDTF">2024-05-04T14:16:12Z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